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50"/>
  </p:notesMasterIdLst>
  <p:handoutMasterIdLst>
    <p:handoutMasterId r:id="rId51"/>
  </p:handoutMasterIdLst>
  <p:sldIdLst>
    <p:sldId id="317" r:id="rId12"/>
    <p:sldId id="315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6" r:id="rId26"/>
    <p:sldId id="337" r:id="rId27"/>
    <p:sldId id="342" r:id="rId28"/>
    <p:sldId id="321" r:id="rId29"/>
    <p:sldId id="319" r:id="rId30"/>
    <p:sldId id="346" r:id="rId31"/>
    <p:sldId id="348" r:id="rId32"/>
    <p:sldId id="349" r:id="rId33"/>
    <p:sldId id="350" r:id="rId34"/>
    <p:sldId id="351" r:id="rId35"/>
    <p:sldId id="353" r:id="rId36"/>
    <p:sldId id="354" r:id="rId37"/>
    <p:sldId id="356" r:id="rId38"/>
    <p:sldId id="357" r:id="rId39"/>
    <p:sldId id="358" r:id="rId40"/>
    <p:sldId id="359" r:id="rId41"/>
    <p:sldId id="360" r:id="rId42"/>
    <p:sldId id="355" r:id="rId43"/>
    <p:sldId id="352" r:id="rId44"/>
    <p:sldId id="344" r:id="rId45"/>
    <p:sldId id="347" r:id="rId46"/>
    <p:sldId id="343" r:id="rId47"/>
    <p:sldId id="345" r:id="rId48"/>
    <p:sldId id="320" r:id="rId49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7"/>
    <p:restoredTop sz="94671"/>
  </p:normalViewPr>
  <p:slideViewPr>
    <p:cSldViewPr>
      <p:cViewPr varScale="1">
        <p:scale>
          <a:sx n="104" d="100"/>
          <a:sy n="104" d="100"/>
        </p:scale>
        <p:origin x="264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7CEF7710-6AA6-3945-A547-A684C600C745}" type="datetimeFigureOut">
              <a:rPr lang="en-US" altLang="x-none"/>
              <a:pPr>
                <a:defRPr/>
              </a:pPr>
              <a:t>11/15/18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FE5A0960-8B28-7240-9E46-CC59FC25DB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CE538B8-8983-6947-9915-791BCE44E70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32CBAF-52A4-D347-BB77-122443E2BD6D}" type="slidenum">
              <a:rPr lang="en-US" altLang="x-none"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en-US" altLang="x-none">
              <a:latin typeface="Arial" charset="0"/>
            </a:endParaRPr>
          </a:p>
        </p:txBody>
      </p:sp>
      <p:sp>
        <p:nvSpPr>
          <p:cNvPr id="16387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2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24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757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25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31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26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1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27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63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23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7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69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0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24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69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34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297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35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60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36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85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37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1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48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1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5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1B35-7467-5D45-955E-9DBD1DB316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81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EDD39-55C1-2F4A-8F50-5D281F22103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41856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1EE4A-C3B1-9542-965B-DABA86DBA9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027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4D48F-16E4-9246-A32E-6E2BEC289A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606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02AB0-C721-D346-9640-BEC2EB969A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8059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529E5-23BB-E14A-9382-314385B008A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77132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4F949-99E6-CB4B-9078-92CD615C87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2872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741E0-AA98-1043-9468-FB8F23C6D3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74850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3E08F-55B2-F446-B643-C092D36F55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83392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0D2D4-C29B-5540-8B60-BCFB9A48BF5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6420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5872-5B53-9F46-B5CB-CEB452CF60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4364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47834-84B2-6946-AE72-9411FF42C0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40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94735-DBD7-CF44-BB93-9E763E6F6D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2702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C5290-FBAC-A14A-9C80-1BD5D8E8A2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63258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FF784-9048-134C-AF48-2C4D1A47E0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01632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A5AC-6215-724E-ABAF-F64253E797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85861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0A090-31F3-7044-8CA3-49F826D033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20240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17D70-D843-9E42-8E9A-5149E02CE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4195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16B9C-62FD-C347-9C37-47F3F3974FC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95534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45333-7E6D-8941-941D-D2800908B96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9674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DDC7A-A32A-AD4E-A73C-0C9F188C54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09781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66D3A-AA97-E040-A854-5E0BBA7613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1247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5972-6295-DE49-AA2C-027364E8C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08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CCDF4-B500-E840-BA5B-EF796BC004C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76841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C4B58-11F7-5D41-B8FD-C0FC9DE19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75946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04DAC-A311-A446-A013-78041F1855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258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1ADA4-BF08-BA4E-87E6-D1600630E04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11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206AC-7764-0B46-AE5F-D96165DEF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448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1A26F-0342-4B43-B362-2C06C6D672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75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4B7E-233A-764C-894B-D1C49BBE9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889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F4148-4BD8-D843-B0E6-D9EFC28315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598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DC774-0BBB-8D46-BEF8-03EC4D0CB0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4209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2D23B-03AB-714C-AD11-16B47A03835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30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E7C47-0AAF-AE4B-A2ED-C0ABB76A4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498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FF073-75FF-F448-9838-03A53BDD09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7627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4A88C-427B-5F4F-A9D1-EC72F29D5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289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3361-0A8A-434B-8BE8-24B7DBC381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7415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8114-4176-FA4C-99EB-0A04813CD45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544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CE43E-BACD-734A-9B0D-46E2401D626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71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26F9F-A6A9-6341-81CB-9BC69DA8776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7393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C520-318F-C24C-83BA-04A3AA900B4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66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7D4F9-59D9-6E4C-A3EE-1E23C1C47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8956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09E8-9C80-DC49-8FAA-38C2F7B39F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1708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E5D9B-772C-0143-B605-F7BD06C382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8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26D6-EB3D-D246-AB79-9177129556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129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8644E-FDE2-B447-A2E6-23FABE582FC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06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1413C-9368-BD4B-AA6E-E9074FF2D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7687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2A6C4-EEB5-9B48-8D51-0A1344DE88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7863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CA17-C3A6-5440-972E-21EB99545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73862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C718-5BDD-AB4E-A852-3C4B12C51A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4239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B2E1E-B702-EE4F-BC76-2215C7E17E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135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0A295-8E28-7E41-A887-CB4AE9C950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7799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32205-8BF4-A84D-98B0-A24FDDE31BB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90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76932-7742-8547-9DD9-4779F2A701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316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2EFFE-8EBC-7345-88F7-9343DE01C0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351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EAA20-E59D-8348-81E4-40C352A3DD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4674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F2E21-9C30-1847-9427-C98276C445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4026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F620-7394-F646-8C92-85DD8C0A63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0574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5AE06-0842-1647-9ECA-DCFC1D4D5A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0121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130FD-2F85-AE45-963D-914F9CC77FE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757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A9310-1AB3-644A-9845-A625BE320A4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2928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70AF8-A2AD-7246-B4B4-05BB5B6477C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6574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7AB9-C091-B44D-949F-B874D17258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3081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54731-BE54-CD43-B541-C1941CF6162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4685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60DC-D294-6C44-B554-D55409DA20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9586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23CA2-1067-8444-9C8A-CB5FA9DC42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44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67A64-9C7C-6040-9A20-2423CCC1EA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5748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A9795-B64C-2B4E-ADFD-976007CFEE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74854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81242-6900-6C4A-85E0-7ADB59EADB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8214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AD892-6C64-1E41-AC14-4892680669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4320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17BDA-7F50-3149-80C6-4A516013F7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0001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BDE18-3460-344B-B7D2-41E8CC50DA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3022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27D4-E8A7-BA40-B032-29D03852A7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16861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DFA10-447C-B944-A916-8BA6C9FB08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6046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75D14-AF26-474C-BC7F-D74243F2C7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648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6F9B0-137B-1740-B67E-9AD6357735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667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9ECF7-B7F1-3C4F-AD3F-83D1131914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18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CA8D8-2DFF-D845-BCDE-73A46E354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74051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604C9-F200-1543-BEBE-E726D5AD8E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0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C6E19-D9BF-AF42-B992-D12BB0F506A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430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DA1CA-4CFD-4A48-AAB0-36EF18476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4721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E4764-B39D-9442-AD76-93B0FA3C89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9600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D8E94-094F-B547-A516-8DA8AAFD5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83167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77A13-F722-9743-BCB9-6ECCEC0BF8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81989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E60A5-DC3F-9348-A9EA-FBF7946DFC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881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C6F1C-ED76-B04C-A50D-80ADEBABB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47183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08F0E-3733-F043-A9EA-8917706AA7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654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219B5-8212-644D-B689-164286DD82E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46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DB997-94EF-2143-9431-2BC21B68BB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238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1EBAF-CCD0-E84A-BD6E-E4DDCD6B073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71773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FEFD-72CD-B84B-B91A-9AD410F7A7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08718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B5C52-EA53-6640-8B15-A67943BA30D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13590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C7D5-D4EB-D34B-A893-45951244871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0606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293AF-9348-4744-8CFA-8B6BE74FA3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3179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1DF86-61C7-CF4B-A8B2-252A2673EC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3505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21A9B-6A8B-9B4D-8CE1-4AE6C4FFC64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44208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19120-DA86-3241-AB9C-7E051549C6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8907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E5281-303B-2C49-AF9C-A8E156FACEF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0280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2FC42-29B6-2A47-B61D-BEEDAC3DB0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81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2F980-D4F5-FE4C-A888-E2BC3B4CD0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4617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30806-2808-0049-86CD-AC05FE0DBC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8295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23893-43FE-2F4C-8C8F-721B0C1A3F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48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FEE4F-85E0-B040-81F1-08BCF02B4B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42742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8E7D9-485B-474D-BBD8-58E01963DDD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92824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6D60B-ADEF-8949-9429-5A35DB760C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0908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E556C-BEEA-4448-A0EE-B043752562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2302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3A98-BD34-FC49-8251-D2E2565FA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2551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00D5-E5B6-7743-ACD1-87101604D99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3877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5394B-3724-EE47-870F-1A512F121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63274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373C7-5D60-3C4C-BBE3-D77D300B2B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231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E8714-6B3E-2041-9375-5F71BAB4A6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8089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D2F8-3817-334D-8E62-842C1B63DE9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36677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F5736-CA42-4148-B548-98571D792BF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7969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665AD-DEB3-0A44-9368-FF81024E5F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43762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30045-1324-2442-A06B-8B46FE42B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1479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9803-4A0D-C04A-9C92-DB7DC4BABD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0048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C7166-FC8E-D44F-A784-BEBFD9530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40015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E1E15-E073-A74C-AD68-D05EA2FC65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9161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D2ADA-8A89-5F41-ADD3-E6C24FAF5F7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1420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52121-A52E-1F4A-9522-435CE6DC7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1945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FDFF-0E91-DE42-B4A8-4B8841DEE3D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176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75DC4B7-6F04-2D4F-BA98-4E1E37738C4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FA0E37-E4B4-C24A-B14D-5A17DABA068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1" r:id="rId1"/>
    <p:sldLayoutId id="2147485762" r:id="rId2"/>
    <p:sldLayoutId id="2147485763" r:id="rId3"/>
    <p:sldLayoutId id="2147485764" r:id="rId4"/>
    <p:sldLayoutId id="2147485765" r:id="rId5"/>
    <p:sldLayoutId id="2147485766" r:id="rId6"/>
    <p:sldLayoutId id="2147485767" r:id="rId7"/>
    <p:sldLayoutId id="2147485768" r:id="rId8"/>
    <p:sldLayoutId id="2147485769" r:id="rId9"/>
    <p:sldLayoutId id="2147485770" r:id="rId10"/>
    <p:sldLayoutId id="214748577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33E51D5-A60A-5146-8DB6-AEB5CF80F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2" r:id="rId1"/>
    <p:sldLayoutId id="2147485773" r:id="rId2"/>
    <p:sldLayoutId id="2147485774" r:id="rId3"/>
    <p:sldLayoutId id="2147485775" r:id="rId4"/>
    <p:sldLayoutId id="2147485776" r:id="rId5"/>
    <p:sldLayoutId id="2147485777" r:id="rId6"/>
    <p:sldLayoutId id="2147485778" r:id="rId7"/>
    <p:sldLayoutId id="2147485779" r:id="rId8"/>
    <p:sldLayoutId id="2147485780" r:id="rId9"/>
    <p:sldLayoutId id="2147485781" r:id="rId10"/>
    <p:sldLayoutId id="214748578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44E9C458-EA69-B744-90F1-114ABA4599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2" r:id="rId1"/>
    <p:sldLayoutId id="2147485663" r:id="rId2"/>
    <p:sldLayoutId id="2147485664" r:id="rId3"/>
    <p:sldLayoutId id="2147485665" r:id="rId4"/>
    <p:sldLayoutId id="2147485666" r:id="rId5"/>
    <p:sldLayoutId id="2147485667" r:id="rId6"/>
    <p:sldLayoutId id="2147485668" r:id="rId7"/>
    <p:sldLayoutId id="2147485669" r:id="rId8"/>
    <p:sldLayoutId id="2147485670" r:id="rId9"/>
    <p:sldLayoutId id="2147485671" r:id="rId10"/>
    <p:sldLayoutId id="214748567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9221AA9-7BFB-0140-B170-B4C7E6BA0E3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73" r:id="rId1"/>
    <p:sldLayoutId id="2147485674" r:id="rId2"/>
    <p:sldLayoutId id="2147485675" r:id="rId3"/>
    <p:sldLayoutId id="2147485676" r:id="rId4"/>
    <p:sldLayoutId id="2147485677" r:id="rId5"/>
    <p:sldLayoutId id="2147485678" r:id="rId6"/>
    <p:sldLayoutId id="2147485679" r:id="rId7"/>
    <p:sldLayoutId id="2147485680" r:id="rId8"/>
    <p:sldLayoutId id="2147485681" r:id="rId9"/>
    <p:sldLayoutId id="2147485682" r:id="rId10"/>
    <p:sldLayoutId id="214748568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7B8A782-073C-6646-AF39-F6DE29C5C8A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86" r:id="rId3"/>
    <p:sldLayoutId id="2147485687" r:id="rId4"/>
    <p:sldLayoutId id="2147485688" r:id="rId5"/>
    <p:sldLayoutId id="2147485689" r:id="rId6"/>
    <p:sldLayoutId id="2147485690" r:id="rId7"/>
    <p:sldLayoutId id="2147485691" r:id="rId8"/>
    <p:sldLayoutId id="2147485692" r:id="rId9"/>
    <p:sldLayoutId id="2147485693" r:id="rId10"/>
    <p:sldLayoutId id="214748569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6BC80E8-5C84-E843-BE26-37D701F463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95" r:id="rId1"/>
    <p:sldLayoutId id="2147485696" r:id="rId2"/>
    <p:sldLayoutId id="2147485697" r:id="rId3"/>
    <p:sldLayoutId id="2147485698" r:id="rId4"/>
    <p:sldLayoutId id="2147485699" r:id="rId5"/>
    <p:sldLayoutId id="2147485700" r:id="rId6"/>
    <p:sldLayoutId id="2147485701" r:id="rId7"/>
    <p:sldLayoutId id="2147485702" r:id="rId8"/>
    <p:sldLayoutId id="2147485703" r:id="rId9"/>
    <p:sldLayoutId id="2147485704" r:id="rId10"/>
    <p:sldLayoutId id="214748570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6A472B8-831D-2941-9461-EB8AC4D429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6" r:id="rId1"/>
    <p:sldLayoutId id="2147485707" r:id="rId2"/>
    <p:sldLayoutId id="2147485708" r:id="rId3"/>
    <p:sldLayoutId id="2147485709" r:id="rId4"/>
    <p:sldLayoutId id="2147485710" r:id="rId5"/>
    <p:sldLayoutId id="2147485711" r:id="rId6"/>
    <p:sldLayoutId id="2147485712" r:id="rId7"/>
    <p:sldLayoutId id="2147485713" r:id="rId8"/>
    <p:sldLayoutId id="2147485714" r:id="rId9"/>
    <p:sldLayoutId id="2147485715" r:id="rId10"/>
    <p:sldLayoutId id="214748571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2F3418E-7494-0849-9B15-A517C6E16E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8" r:id="rId1"/>
    <p:sldLayoutId id="2147485729" r:id="rId2"/>
    <p:sldLayoutId id="2147485730" r:id="rId3"/>
    <p:sldLayoutId id="2147485731" r:id="rId4"/>
    <p:sldLayoutId id="2147485732" r:id="rId5"/>
    <p:sldLayoutId id="2147485733" r:id="rId6"/>
    <p:sldLayoutId id="2147485734" r:id="rId7"/>
    <p:sldLayoutId id="2147485735" r:id="rId8"/>
    <p:sldLayoutId id="2147485736" r:id="rId9"/>
    <p:sldLayoutId id="2147485737" r:id="rId10"/>
    <p:sldLayoutId id="214748573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305FD72-65F5-214F-8A19-1E8C8C075A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9" r:id="rId1"/>
    <p:sldLayoutId id="2147485740" r:id="rId2"/>
    <p:sldLayoutId id="2147485741" r:id="rId3"/>
    <p:sldLayoutId id="2147485742" r:id="rId4"/>
    <p:sldLayoutId id="2147485743" r:id="rId5"/>
    <p:sldLayoutId id="2147485744" r:id="rId6"/>
    <p:sldLayoutId id="2147485745" r:id="rId7"/>
    <p:sldLayoutId id="2147485746" r:id="rId8"/>
    <p:sldLayoutId id="2147485747" r:id="rId9"/>
    <p:sldLayoutId id="2147485748" r:id="rId10"/>
    <p:sldLayoutId id="214748574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01BBD81-67B5-D148-831F-81C0CC8F80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0" r:id="rId1"/>
    <p:sldLayoutId id="2147485751" r:id="rId2"/>
    <p:sldLayoutId id="2147485752" r:id="rId3"/>
    <p:sldLayoutId id="2147485753" r:id="rId4"/>
    <p:sldLayoutId id="2147485754" r:id="rId5"/>
    <p:sldLayoutId id="2147485755" r:id="rId6"/>
    <p:sldLayoutId id="2147485756" r:id="rId7"/>
    <p:sldLayoutId id="2147485757" r:id="rId8"/>
    <p:sldLayoutId id="2147485758" r:id="rId9"/>
    <p:sldLayoutId id="2147485759" r:id="rId10"/>
    <p:sldLayoutId id="214748576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msdn.microsoft.com/en-us/commandline/wsl/install_gui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hub.docker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4" Type="http://schemas.openxmlformats.org/officeDocument/2006/relationships/hyperlink" Target="https://github.com/uwescience/shablon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github.com/pypa/sampleproject/" TargetMode="External"/><Relationship Id="rId5" Type="http://schemas.openxmlformats.org/officeDocument/2006/relationships/hyperlink" Target="https://github.com/uwescience/shablon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hinx-doc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UWSEDS/codebas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4" Type="http://schemas.openxmlformats.org/officeDocument/2006/relationships/hyperlink" Target="https://github.com/uwescience/shablona" TargetMode="External"/><Relationship Id="rId5" Type="http://schemas.openxmlformats.org/officeDocument/2006/relationships/hyperlink" Target="https://github.com/BeckResearchLab/ECSOpenDat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nda.io/docs/using/env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Engineering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b="1" i="1" dirty="0" smtClean="0">
                <a:solidFill>
                  <a:srgbClr val="FFFFFF"/>
                </a:solidFill>
                <a:latin typeface="Calibri" charset="0"/>
              </a:rPr>
              <a:t>Package Structure</a:t>
            </a:r>
            <a:endParaRPr lang="en-US" altLang="x-none" sz="3600" i="1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DATA 515A</a:t>
            </a: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304800" y="22860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Joseph Hellerstein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1,3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Bernease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Herman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Colin Lockhard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Computer Science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The University of Washington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 9, 2018</a:t>
            </a:r>
          </a:p>
        </p:txBody>
      </p:sp>
    </p:spTree>
    <p:extLst>
      <p:ext uri="{BB962C8B-B14F-4D97-AF65-F5344CB8AC3E}">
        <p14:creationId xmlns:p14="http://schemas.microsoft.com/office/powerpoint/2010/main" val="13423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8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003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</a:t>
            </a:r>
            <a:r>
              <a:rPr lang="en-US" dirty="0" smtClean="0">
                <a:latin typeface="Calibri" charset="0"/>
              </a:rPr>
              <a:t>ARM)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</a:t>
            </a:r>
            <a:r>
              <a:rPr lang="is-IS" dirty="0" smtClean="0">
                <a:latin typeface="Calibri" charset="0"/>
              </a:rPr>
              <a:t>Image (AMI)</a:t>
            </a:r>
            <a:endParaRPr lang="is-I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</a:t>
            </a:r>
            <a:r>
              <a:rPr lang="is-IS" dirty="0" smtClean="0">
                <a:latin typeface="Calibri" charset="0"/>
              </a:rPr>
              <a:t>...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For the class project</a:t>
            </a:r>
            <a:r>
              <a:rPr lang="mr-IN" altLang="x-none" sz="3600" dirty="0" smtClean="0">
                <a:solidFill>
                  <a:srgbClr val="000000"/>
                </a:solidFill>
                <a:latin typeface="Calibri" charset="0"/>
              </a:rPr>
              <a:t>…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some kind of virtualization to capture the dependencies of your project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Probably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Could be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lang="en-US" dirty="0" smtClean="0">
                <a:solidFill>
                  <a:schemeClr val="tx1"/>
                </a:solidFill>
              </a:rPr>
              <a:t> (if pure Python)</a:t>
            </a: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EC2, 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&amp; virtual machine images are nice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Complicate things for us to evaluate the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54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a Python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makes a directory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How do modules work in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Importing between / within modules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example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github.com/UWSEDS/codebase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github.com/uwescience/shablona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6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Overview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Virtual environments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a Python package with </a:t>
            </a:r>
            <a:r>
              <a:rPr lang="en-US" dirty="0" smtClean="0">
                <a:solidFill>
                  <a:schemeClr val="tx1"/>
                </a:solidFill>
              </a:rPr>
              <a:t>examples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class work &amp; homework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Creating modules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Creating packages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goes in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__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__.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py</a:t>
            </a:r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Where to put data for your unit tests</a:t>
            </a: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Vocab to know about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Relative imports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Circular dependencies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964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848"/>
            <a:ext cx="9144000" cy="18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9" y="1001027"/>
            <a:ext cx="9144000" cy="19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8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795"/>
            <a:ext cx="9144000" cy="18929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77" y="3604197"/>
            <a:ext cx="8213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</a:t>
            </a:r>
            <a:r>
              <a:rPr lang="en-US" dirty="0" err="1" smtClean="0">
                <a:solidFill>
                  <a:srgbClr val="FF0000"/>
                </a:solidFill>
              </a:rPr>
              <a:t>www.astrobetter.com</a:t>
            </a:r>
            <a:r>
              <a:rPr lang="en-US" dirty="0" smtClean="0">
                <a:solidFill>
                  <a:srgbClr val="FF0000"/>
                </a:solidFill>
              </a:rPr>
              <a:t>/blog/2014/03/10/the-whys-</a:t>
            </a:r>
            <a:r>
              <a:rPr lang="en-US" dirty="0" err="1" smtClean="0">
                <a:solidFill>
                  <a:srgbClr val="FF0000"/>
                </a:solidFill>
              </a:rPr>
              <a:t>andhows</a:t>
            </a:r>
            <a:r>
              <a:rPr lang="en-US" dirty="0" smtClean="0">
                <a:solidFill>
                  <a:srgbClr val="FF0000"/>
                </a:solidFill>
              </a:rPr>
              <a:t>-of-licensing-scientific-code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56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" y="976313"/>
            <a:ext cx="9144000" cy="26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7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8168"/>
            <a:ext cx="9144000" cy="24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3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9" y="1219200"/>
            <a:ext cx="9144000" cy="30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2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9"/>
            <a:ext cx="9144000" cy="38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4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414"/>
            <a:ext cx="9144000" cy="40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65690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endParaRPr lang="is-IS" kern="0" dirty="0" smtClean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 smtClean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is-IS" kern="0" dirty="0" smtClean="0">
                <a:latin typeface="Calibri" charset="0"/>
              </a:rPr>
              <a:t>Run the tests with</a:t>
            </a:r>
          </a:p>
          <a:p>
            <a:pPr lvl="1">
              <a:buFont typeface="Arial" charset="0"/>
              <a:buChar char="•"/>
              <a:defRPr/>
            </a:pPr>
            <a:r>
              <a:rPr lang="is-IS" kern="0" dirty="0" smtClean="0">
                <a:latin typeface="Courier" charset="0"/>
                <a:ea typeface="Courier" charset="0"/>
                <a:cs typeface="Courier" charset="0"/>
              </a:rPr>
              <a:t>pytest mymodule</a:t>
            </a:r>
          </a:p>
          <a:p>
            <a:pPr lvl="1">
              <a:buFont typeface="Arial" charset="0"/>
              <a:buChar char="•"/>
              <a:defRPr/>
            </a:pPr>
            <a:r>
              <a:rPr lang="en-US" kern="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is-IS" kern="0" dirty="0" smtClean="0">
                <a:latin typeface="Courier" charset="0"/>
                <a:ea typeface="Courier" charset="0"/>
                <a:cs typeface="Courier" charset="0"/>
              </a:rPr>
              <a:t>overage run </a:t>
            </a:r>
            <a:r>
              <a:rPr lang="mr-IN" kern="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is-IS" kern="0" dirty="0" smtClean="0">
                <a:latin typeface="Courier" charset="0"/>
                <a:ea typeface="Courier" charset="0"/>
                <a:cs typeface="Courier" charset="0"/>
              </a:rPr>
              <a:t>m unittest discover</a:t>
            </a:r>
            <a:endParaRPr lang="is-IS" kern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82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599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411480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examples &amp; help: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://github.com/pypa/sampleproject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/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https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github.com/uwescience/shablona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79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  <a:hlinkClick r:id="rId3"/>
              </a:rPr>
              <a:t>www.sphinx-doc.org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244"/>
            <a:ext cx="9144000" cy="3475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1" y="18288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Also where use cases, specs, presentations, posters, etc. go.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563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26"/>
            <a:ext cx="9150316" cy="39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81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6886"/>
          <a:stretch/>
        </p:blipFill>
        <p:spPr>
          <a:xfrm>
            <a:off x="0" y="1395301"/>
            <a:ext cx="9144000" cy="2567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3647"/>
          <a:stretch/>
        </p:blipFill>
        <p:spPr>
          <a:xfrm>
            <a:off x="0" y="3962400"/>
            <a:ext cx="9144000" cy="10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67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507"/>
            <a:ext cx="9144000" cy="3750986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 bwMode="auto">
          <a:xfrm>
            <a:off x="381000" y="4724400"/>
            <a:ext cx="2133600" cy="76200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32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CI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Automatically runs “stuff” after a push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Test for PEP8 compliance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Run unit tests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Evaluate test coverage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Render documentation</a:t>
            </a:r>
          </a:p>
          <a:p>
            <a:pPr marL="1144587" lvl="2" indent="-342900">
              <a:buFont typeface="Arial" charset="0"/>
              <a:buChar char="•"/>
            </a:pP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Let’s build setup an example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Start by forking this: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github.com/UWSEDS/codebase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1144587" lvl="2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0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Other CI examples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complete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codebase</a:t>
            </a:r>
            <a:r>
              <a:rPr lang="en-US" dirty="0" smtClean="0">
                <a:solidFill>
                  <a:schemeClr val="tx1"/>
                </a:solidFill>
              </a:rPr>
              <a:t> example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github.com/dacb/codebase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uber</a:t>
            </a:r>
            <a:r>
              <a:rPr lang="en-US" dirty="0" smtClean="0">
                <a:solidFill>
                  <a:schemeClr val="tx1"/>
                </a:solidFill>
              </a:rPr>
              <a:t> example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shablona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https://github.com/uwescience/shablona 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example of CI using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 smtClean="0">
                <a:solidFill>
                  <a:schemeClr val="tx1"/>
                </a:solidFill>
              </a:rPr>
              <a:t> managed virtual environments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github.com/BeckResearchLab/ECSOpenData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3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Let’s setup CI for a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there is time, we’ll do coverage too!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0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Homework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Finish making your project into a Python package with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README.md</a:t>
            </a:r>
            <a:r>
              <a:rPr lang="en-US" dirty="0" smtClean="0">
                <a:solidFill>
                  <a:schemeClr val="tx1"/>
                </a:solidFill>
              </a:rPr>
              <a:t> that describes the overview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Software license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defined environment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Unit tests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continuous integration framework</a:t>
            </a:r>
            <a:r>
              <a:rPr lang="en-US" dirty="0" smtClean="0">
                <a:solidFill>
                  <a:srgbClr val="C00000"/>
                </a:solidFill>
              </a:rPr>
              <a:t>**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 smtClean="0">
                <a:solidFill>
                  <a:schemeClr val="tx1"/>
                </a:solidFill>
              </a:rPr>
              <a:t> for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(i.e. pip) installation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See </a:t>
            </a:r>
            <a:r>
              <a:rPr lang="en-US" dirty="0" err="1" smtClean="0">
                <a:solidFill>
                  <a:schemeClr val="tx1"/>
                </a:solidFill>
              </a:rPr>
              <a:t>Shablona</a:t>
            </a:r>
            <a:r>
              <a:rPr lang="en-US" dirty="0" smtClean="0">
                <a:solidFill>
                  <a:schemeClr val="tx1"/>
                </a:solidFill>
              </a:rPr>
              <a:t> 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docs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 err="1" smtClean="0">
                <a:solidFill>
                  <a:schemeClr val="tx1"/>
                </a:solidFill>
              </a:rPr>
              <a:t>autodoc</a:t>
            </a:r>
            <a:r>
              <a:rPr lang="en-US" dirty="0" smtClean="0">
                <a:solidFill>
                  <a:schemeClr val="tx1"/>
                </a:solidFill>
              </a:rPr>
              <a:t> generation system</a:t>
            </a:r>
            <a:r>
              <a:rPr lang="en-US" dirty="0" smtClean="0">
                <a:solidFill>
                  <a:srgbClr val="C00000"/>
                </a:solidFill>
              </a:rPr>
              <a:t>**</a:t>
            </a:r>
          </a:p>
          <a:p>
            <a:pPr marL="1601787" lvl="3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See </a:t>
            </a:r>
            <a:r>
              <a:rPr lang="en-US" dirty="0" err="1" smtClean="0">
                <a:solidFill>
                  <a:schemeClr val="tx1"/>
                </a:solidFill>
              </a:rPr>
              <a:t>Shablona</a:t>
            </a:r>
            <a:r>
              <a:rPr lang="en-US" dirty="0" smtClean="0">
                <a:solidFill>
                  <a:schemeClr val="tx1"/>
                </a:solidFill>
              </a:rPr>
              <a:t> 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docs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E.g. Sphinx</a:t>
            </a:r>
          </a:p>
          <a:p>
            <a:pPr marL="1601787" lvl="3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ReStructured</a:t>
            </a:r>
            <a:r>
              <a:rPr lang="en-US" dirty="0" smtClean="0">
                <a:solidFill>
                  <a:schemeClr val="tx1"/>
                </a:solidFill>
              </a:rPr>
              <a:t> Text</a:t>
            </a:r>
          </a:p>
          <a:p>
            <a:pPr marL="1144587"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5908" y="5935553"/>
            <a:ext cx="758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** optional but will be viewed positively </a:t>
            </a:r>
            <a:r>
              <a:rPr lang="en-US" smtClean="0">
                <a:solidFill>
                  <a:srgbClr val="C00000"/>
                </a:solidFill>
              </a:rPr>
              <a:t>during grading!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93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</a:t>
            </a:r>
            <a:r>
              <a:rPr lang="is-IS" dirty="0" smtClean="0">
                <a:latin typeface="Calibri" charset="0"/>
              </a:rPr>
              <a:t>hardware</a:t>
            </a: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</a:t>
            </a:r>
            <a:r>
              <a:rPr lang="is-IS" dirty="0" smtClean="0">
                <a:latin typeface="Calibri" charset="0"/>
              </a:rPr>
              <a:t>infrastruction</a:t>
            </a: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Thought 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844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1803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16911</TotalTime>
  <Words>1262</Words>
  <Application>Microsoft Macintosh PowerPoint</Application>
  <PresentationFormat>On-screen Show (4:3)</PresentationFormat>
  <Paragraphs>309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38</vt:i4>
      </vt:variant>
    </vt:vector>
  </HeadingPairs>
  <TitlesOfParts>
    <vt:vector size="57" baseType="lpstr">
      <vt:lpstr>Arial Unicode MS</vt:lpstr>
      <vt:lpstr>Calibri</vt:lpstr>
      <vt:lpstr>Courier</vt:lpstr>
      <vt:lpstr>Courier New</vt:lpstr>
      <vt:lpstr>ＭＳ Ｐゴシック</vt:lpstr>
      <vt:lpstr>Times New Roman</vt:lpstr>
      <vt:lpstr>Wingdings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Virtual Environments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A. C. Beck</cp:lastModifiedBy>
  <cp:revision>395</cp:revision>
  <cp:lastPrinted>1601-01-01T00:00:00Z</cp:lastPrinted>
  <dcterms:created xsi:type="dcterms:W3CDTF">2008-11-04T22:35:39Z</dcterms:created>
  <dcterms:modified xsi:type="dcterms:W3CDTF">2018-11-15T21:46:46Z</dcterms:modified>
</cp:coreProperties>
</file>